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970FF4-E9EC-4CA7-943B-65E8AD91CA11}" v="18" dt="2021-04-22T12:36:11.2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292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slide" Target="slides/slide1.xml"/><Relationship Id="rId1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9D206B-593E-4341-A443-E7CD30DFB2D7}" type="datetimeFigureOut">
              <a:rPr lang="en-CA" smtClean="0"/>
              <a:t>2021-04-22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02DC5F7-086A-4808-9E1D-A51F34C96429}" type="slidenum">
              <a:rPr lang="en-CA" smtClean="0"/>
              <a:t>‹#›</a:t>
            </a:fld>
            <a:endParaRPr lang="en-CA"/>
          </a:p>
        </p:txBody>
      </p:sp>
    </p:spTree>
    <p:extLst>
      <p:ext uri="{BB962C8B-B14F-4D97-AF65-F5344CB8AC3E}">
        <p14:creationId xmlns:p14="http://schemas.microsoft.com/office/powerpoint/2010/main" val="3738575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9D206B-593E-4341-A443-E7CD30DFB2D7}" type="datetimeFigureOut">
              <a:rPr lang="en-CA" smtClean="0"/>
              <a:t>2021-04-22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02DC5F7-086A-4808-9E1D-A51F34C96429}" type="slidenum">
              <a:rPr lang="en-CA" smtClean="0"/>
              <a:t>‹#›</a:t>
            </a:fld>
            <a:endParaRPr lang="en-CA"/>
          </a:p>
        </p:txBody>
      </p:sp>
    </p:spTree>
    <p:extLst>
      <p:ext uri="{BB962C8B-B14F-4D97-AF65-F5344CB8AC3E}">
        <p14:creationId xmlns:p14="http://schemas.microsoft.com/office/powerpoint/2010/main" val="3920036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9D206B-593E-4341-A443-E7CD30DFB2D7}" type="datetimeFigureOut">
              <a:rPr lang="en-CA" smtClean="0"/>
              <a:t>2021-04-22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02DC5F7-086A-4808-9E1D-A51F34C96429}" type="slidenum">
              <a:rPr lang="en-CA" smtClean="0"/>
              <a:t>‹#›</a:t>
            </a:fld>
            <a:endParaRPr lang="en-CA"/>
          </a:p>
        </p:txBody>
      </p:sp>
    </p:spTree>
    <p:extLst>
      <p:ext uri="{BB962C8B-B14F-4D97-AF65-F5344CB8AC3E}">
        <p14:creationId xmlns:p14="http://schemas.microsoft.com/office/powerpoint/2010/main" val="1492981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9D206B-593E-4341-A443-E7CD30DFB2D7}" type="datetimeFigureOut">
              <a:rPr lang="en-CA" smtClean="0"/>
              <a:t>2021-04-22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02DC5F7-086A-4808-9E1D-A51F34C96429}" type="slidenum">
              <a:rPr lang="en-CA" smtClean="0"/>
              <a:t>‹#›</a:t>
            </a:fld>
            <a:endParaRPr lang="en-CA"/>
          </a:p>
        </p:txBody>
      </p:sp>
    </p:spTree>
    <p:extLst>
      <p:ext uri="{BB962C8B-B14F-4D97-AF65-F5344CB8AC3E}">
        <p14:creationId xmlns:p14="http://schemas.microsoft.com/office/powerpoint/2010/main" val="3445292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9D206B-593E-4341-A443-E7CD30DFB2D7}" type="datetimeFigureOut">
              <a:rPr lang="en-CA" smtClean="0"/>
              <a:t>2021-04-22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02DC5F7-086A-4808-9E1D-A51F34C96429}" type="slidenum">
              <a:rPr lang="en-CA" smtClean="0"/>
              <a:t>‹#›</a:t>
            </a:fld>
            <a:endParaRPr lang="en-CA"/>
          </a:p>
        </p:txBody>
      </p:sp>
    </p:spTree>
    <p:extLst>
      <p:ext uri="{BB962C8B-B14F-4D97-AF65-F5344CB8AC3E}">
        <p14:creationId xmlns:p14="http://schemas.microsoft.com/office/powerpoint/2010/main" val="1755576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9D206B-593E-4341-A443-E7CD30DFB2D7}" type="datetimeFigureOut">
              <a:rPr lang="en-CA" smtClean="0"/>
              <a:t>2021-04-22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02DC5F7-086A-4808-9E1D-A51F34C96429}" type="slidenum">
              <a:rPr lang="en-CA" smtClean="0"/>
              <a:t>‹#›</a:t>
            </a:fld>
            <a:endParaRPr lang="en-CA"/>
          </a:p>
        </p:txBody>
      </p:sp>
    </p:spTree>
    <p:extLst>
      <p:ext uri="{BB962C8B-B14F-4D97-AF65-F5344CB8AC3E}">
        <p14:creationId xmlns:p14="http://schemas.microsoft.com/office/powerpoint/2010/main" val="2312500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9D206B-593E-4341-A443-E7CD30DFB2D7}" type="datetimeFigureOut">
              <a:rPr lang="en-CA" smtClean="0"/>
              <a:t>2021-04-22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502DC5F7-086A-4808-9E1D-A51F34C96429}" type="slidenum">
              <a:rPr lang="en-CA" smtClean="0"/>
              <a:t>‹#›</a:t>
            </a:fld>
            <a:endParaRPr lang="en-CA"/>
          </a:p>
        </p:txBody>
      </p:sp>
    </p:spTree>
    <p:extLst>
      <p:ext uri="{BB962C8B-B14F-4D97-AF65-F5344CB8AC3E}">
        <p14:creationId xmlns:p14="http://schemas.microsoft.com/office/powerpoint/2010/main" val="3052035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9D206B-593E-4341-A443-E7CD30DFB2D7}" type="datetimeFigureOut">
              <a:rPr lang="en-CA" smtClean="0"/>
              <a:t>2021-04-22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502DC5F7-086A-4808-9E1D-A51F34C96429}" type="slidenum">
              <a:rPr lang="en-CA" smtClean="0"/>
              <a:t>‹#›</a:t>
            </a:fld>
            <a:endParaRPr lang="en-CA"/>
          </a:p>
        </p:txBody>
      </p:sp>
    </p:spTree>
    <p:extLst>
      <p:ext uri="{BB962C8B-B14F-4D97-AF65-F5344CB8AC3E}">
        <p14:creationId xmlns:p14="http://schemas.microsoft.com/office/powerpoint/2010/main" val="2008490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D206B-593E-4341-A443-E7CD30DFB2D7}" type="datetimeFigureOut">
              <a:rPr lang="en-CA" smtClean="0"/>
              <a:t>2021-04-22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502DC5F7-086A-4808-9E1D-A51F34C96429}" type="slidenum">
              <a:rPr lang="en-CA" smtClean="0"/>
              <a:t>‹#›</a:t>
            </a:fld>
            <a:endParaRPr lang="en-CA"/>
          </a:p>
        </p:txBody>
      </p:sp>
    </p:spTree>
    <p:extLst>
      <p:ext uri="{BB962C8B-B14F-4D97-AF65-F5344CB8AC3E}">
        <p14:creationId xmlns:p14="http://schemas.microsoft.com/office/powerpoint/2010/main" val="1334989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19D206B-593E-4341-A443-E7CD30DFB2D7}" type="datetimeFigureOut">
              <a:rPr lang="en-CA" smtClean="0"/>
              <a:t>2021-04-22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02DC5F7-086A-4808-9E1D-A51F34C96429}" type="slidenum">
              <a:rPr lang="en-CA" smtClean="0"/>
              <a:t>‹#›</a:t>
            </a:fld>
            <a:endParaRPr lang="en-CA"/>
          </a:p>
        </p:txBody>
      </p:sp>
    </p:spTree>
    <p:extLst>
      <p:ext uri="{BB962C8B-B14F-4D97-AF65-F5344CB8AC3E}">
        <p14:creationId xmlns:p14="http://schemas.microsoft.com/office/powerpoint/2010/main" val="378385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19D206B-593E-4341-A443-E7CD30DFB2D7}" type="datetimeFigureOut">
              <a:rPr lang="en-CA" smtClean="0"/>
              <a:t>2021-04-22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02DC5F7-086A-4808-9E1D-A51F34C96429}" type="slidenum">
              <a:rPr lang="en-CA" smtClean="0"/>
              <a:t>‹#›</a:t>
            </a:fld>
            <a:endParaRPr lang="en-CA"/>
          </a:p>
        </p:txBody>
      </p:sp>
    </p:spTree>
    <p:extLst>
      <p:ext uri="{BB962C8B-B14F-4D97-AF65-F5344CB8AC3E}">
        <p14:creationId xmlns:p14="http://schemas.microsoft.com/office/powerpoint/2010/main" val="142873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D19D206B-593E-4341-A443-E7CD30DFB2D7}" type="datetimeFigureOut">
              <a:rPr lang="en-CA" smtClean="0"/>
              <a:t>2021-04-22</a:t>
            </a:fld>
            <a:endParaRPr lang="en-CA"/>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502DC5F7-086A-4808-9E1D-A51F34C96429}" type="slidenum">
              <a:rPr lang="en-CA" smtClean="0"/>
              <a:t>‹#›</a:t>
            </a:fld>
            <a:endParaRPr lang="en-CA"/>
          </a:p>
        </p:txBody>
      </p:sp>
    </p:spTree>
    <p:extLst>
      <p:ext uri="{BB962C8B-B14F-4D97-AF65-F5344CB8AC3E}">
        <p14:creationId xmlns:p14="http://schemas.microsoft.com/office/powerpoint/2010/main" val="2003053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2A7A2F59-317F-4329-9240-1DC7FB81A7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048" y="339625"/>
            <a:ext cx="1938919" cy="552592"/>
          </a:xfrm>
          <a:prstGeom prst="rect">
            <a:avLst/>
          </a:prstGeom>
        </p:spPr>
      </p:pic>
      <p:sp>
        <p:nvSpPr>
          <p:cNvPr id="8" name="TextBox 7">
            <a:extLst>
              <a:ext uri="{FF2B5EF4-FFF2-40B4-BE49-F238E27FC236}">
                <a16:creationId xmlns:a16="http://schemas.microsoft.com/office/drawing/2014/main" id="{67DC1339-075C-410A-99DC-DA3958FB7B2D}"/>
              </a:ext>
            </a:extLst>
          </p:cNvPr>
          <p:cNvSpPr txBox="1"/>
          <p:nvPr/>
        </p:nvSpPr>
        <p:spPr>
          <a:xfrm>
            <a:off x="341876" y="1296533"/>
            <a:ext cx="5578397" cy="276999"/>
          </a:xfrm>
          <a:prstGeom prst="rect">
            <a:avLst/>
          </a:prstGeom>
          <a:noFill/>
        </p:spPr>
        <p:txBody>
          <a:bodyPr wrap="square">
            <a:spAutoFit/>
          </a:bodyPr>
          <a:lstStyle/>
          <a:p>
            <a:r>
              <a:rPr lang="en-US" sz="1200" dirty="0">
                <a:solidFill>
                  <a:srgbClr val="0033A0"/>
                </a:solidFill>
                <a:effectLst/>
                <a:latin typeface="Arial Black" panose="020B0A04020102020204" pitchFamily="34" charset="0"/>
                <a:ea typeface="Yu Mincho" panose="02020400000000000000" pitchFamily="18" charset="-128"/>
                <a:cs typeface="Times New Roman" panose="02020603050405020304" pitchFamily="18" charset="0"/>
              </a:rPr>
              <a:t>Social Media </a:t>
            </a:r>
            <a:r>
              <a:rPr lang="en-US" sz="1200" dirty="0">
                <a:solidFill>
                  <a:srgbClr val="0033A0"/>
                </a:solidFill>
                <a:latin typeface="Arial Black" panose="020B0A04020102020204" pitchFamily="34" charset="0"/>
                <a:ea typeface="Yu Mincho" panose="02020400000000000000" pitchFamily="18" charset="-128"/>
                <a:cs typeface="Times New Roman" panose="02020603050405020304" pitchFamily="18" charset="0"/>
              </a:rPr>
              <a:t>Image</a:t>
            </a:r>
            <a:r>
              <a:rPr lang="en-US" sz="1200" dirty="0">
                <a:solidFill>
                  <a:srgbClr val="0033A0"/>
                </a:solidFill>
                <a:effectLst/>
                <a:latin typeface="Arial Black" panose="020B0A04020102020204" pitchFamily="34" charset="0"/>
                <a:ea typeface="Yu Mincho" panose="02020400000000000000" pitchFamily="18" charset="-128"/>
                <a:cs typeface="Times New Roman" panose="02020603050405020304" pitchFamily="18" charset="0"/>
              </a:rPr>
              <a:t> – Right Click to Save </a:t>
            </a:r>
            <a:r>
              <a:rPr lang="en-US" sz="1200" dirty="0">
                <a:solidFill>
                  <a:srgbClr val="0033A0"/>
                </a:solidFill>
                <a:latin typeface="Arial Black" panose="020B0A04020102020204" pitchFamily="34" charset="0"/>
                <a:ea typeface="Yu Mincho" panose="02020400000000000000" pitchFamily="18" charset="-128"/>
                <a:cs typeface="Times New Roman" panose="02020603050405020304" pitchFamily="18" charset="0"/>
              </a:rPr>
              <a:t>Video</a:t>
            </a:r>
            <a:r>
              <a:rPr lang="en-US" sz="1200" dirty="0">
                <a:solidFill>
                  <a:srgbClr val="0033A0"/>
                </a:solidFill>
                <a:effectLst/>
                <a:latin typeface="Arial Black" panose="020B0A04020102020204" pitchFamily="34" charset="0"/>
                <a:ea typeface="Yu Mincho" panose="02020400000000000000" pitchFamily="18" charset="-128"/>
                <a:cs typeface="Times New Roman" panose="02020603050405020304" pitchFamily="18" charset="0"/>
              </a:rPr>
              <a:t> on Desktop</a:t>
            </a:r>
            <a:endParaRPr lang="en-CA" dirty="0">
              <a:solidFill>
                <a:srgbClr val="0033A0"/>
              </a:solidFill>
            </a:endParaRPr>
          </a:p>
        </p:txBody>
      </p:sp>
      <p:sp>
        <p:nvSpPr>
          <p:cNvPr id="10" name="TextBox 9">
            <a:extLst>
              <a:ext uri="{FF2B5EF4-FFF2-40B4-BE49-F238E27FC236}">
                <a16:creationId xmlns:a16="http://schemas.microsoft.com/office/drawing/2014/main" id="{E4B4FE82-7E56-4A93-A0BC-75470D3B7B57}"/>
              </a:ext>
            </a:extLst>
          </p:cNvPr>
          <p:cNvSpPr txBox="1"/>
          <p:nvPr/>
        </p:nvSpPr>
        <p:spPr>
          <a:xfrm>
            <a:off x="376388" y="5257279"/>
            <a:ext cx="6058006" cy="1308050"/>
          </a:xfrm>
          <a:prstGeom prst="rect">
            <a:avLst/>
          </a:prstGeom>
          <a:noFill/>
        </p:spPr>
        <p:txBody>
          <a:bodyPr wrap="square">
            <a:spAutoFit/>
          </a:bodyPr>
          <a:lstStyle/>
          <a:p>
            <a:pPr marR="0">
              <a:spcBef>
                <a:spcPts val="0"/>
              </a:spcBef>
              <a:spcAft>
                <a:spcPts val="0"/>
              </a:spcAft>
            </a:pPr>
            <a:r>
              <a:rPr lang="en-US" sz="1200" dirty="0">
                <a:solidFill>
                  <a:srgbClr val="0033A0"/>
                </a:solidFill>
                <a:effectLst/>
                <a:latin typeface="Arial Black" panose="020B0A04020102020204" pitchFamily="34" charset="0"/>
                <a:ea typeface="Yu Mincho" panose="02020400000000000000" pitchFamily="18" charset="-128"/>
                <a:cs typeface="Times New Roman" panose="02020603050405020304" pitchFamily="18" charset="0"/>
              </a:rPr>
              <a:t>Suggested Text:</a:t>
            </a:r>
          </a:p>
          <a:p>
            <a:pPr marR="0">
              <a:spcBef>
                <a:spcPts val="0"/>
              </a:spcBef>
              <a:spcAft>
                <a:spcPts val="0"/>
              </a:spcAft>
            </a:pPr>
            <a:endParaRPr lang="en-US" sz="1200" dirty="0">
              <a:solidFill>
                <a:srgbClr val="0033A0"/>
              </a:solidFill>
              <a:effectLst/>
              <a:latin typeface="Arial Black" panose="020B0A04020102020204" pitchFamily="34" charset="0"/>
              <a:ea typeface="Yu Mincho" panose="02020400000000000000" pitchFamily="18" charset="-128"/>
              <a:cs typeface="Times New Roman" panose="02020603050405020304" pitchFamily="18" charset="0"/>
            </a:endParaRPr>
          </a:p>
          <a:p>
            <a:pPr marR="0">
              <a:spcBef>
                <a:spcPts val="0"/>
              </a:spcBef>
              <a:spcAft>
                <a:spcPts val="0"/>
              </a:spcAft>
            </a:pPr>
            <a:r>
              <a:rPr lang="en-US" sz="1100" dirty="0">
                <a:latin typeface="Arial" panose="020B0604020202020204" pitchFamily="34" charset="0"/>
                <a:ea typeface="Yu Mincho" panose="02020400000000000000" pitchFamily="18" charset="-128"/>
                <a:cs typeface="Arial" panose="020B0604020202020204" pitchFamily="34" charset="0"/>
              </a:rPr>
              <a:t>Custom Welded Assemblies are ideal for customers that have special requirements in the manufacturing, production and testing of Rupture Disks that cannot be met using standard Rupture Disk products. ZOOK’s Welded Solutions department is dedicated to the design and development of customized Rupture Disk assemblies for specific customer applications. #RuptureDisk #ZOOK #CustomSolutions</a:t>
            </a:r>
          </a:p>
        </p:txBody>
      </p:sp>
      <p:graphicFrame>
        <p:nvGraphicFramePr>
          <p:cNvPr id="11" name="Table 10">
            <a:extLst>
              <a:ext uri="{FF2B5EF4-FFF2-40B4-BE49-F238E27FC236}">
                <a16:creationId xmlns:a16="http://schemas.microsoft.com/office/drawing/2014/main" id="{D5760A81-BAD7-40B5-A7B3-BF5198540F69}"/>
              </a:ext>
            </a:extLst>
          </p:cNvPr>
          <p:cNvGraphicFramePr>
            <a:graphicFrameLocks noGrp="1"/>
          </p:cNvGraphicFramePr>
          <p:nvPr>
            <p:extLst>
              <p:ext uri="{D42A27DB-BD31-4B8C-83A1-F6EECF244321}">
                <p14:modId xmlns:p14="http://schemas.microsoft.com/office/powerpoint/2010/main" val="456615686"/>
              </p:ext>
            </p:extLst>
          </p:nvPr>
        </p:nvGraphicFramePr>
        <p:xfrm>
          <a:off x="447494" y="7994062"/>
          <a:ext cx="6264374" cy="1149938"/>
        </p:xfrm>
        <a:graphic>
          <a:graphicData uri="http://schemas.openxmlformats.org/drawingml/2006/table">
            <a:tbl>
              <a:tblPr firstRow="1" firstCol="1" bandRow="1"/>
              <a:tblGrid>
                <a:gridCol w="1641335">
                  <a:extLst>
                    <a:ext uri="{9D8B030D-6E8A-4147-A177-3AD203B41FA5}">
                      <a16:colId xmlns:a16="http://schemas.microsoft.com/office/drawing/2014/main" val="2659913348"/>
                    </a:ext>
                  </a:extLst>
                </a:gridCol>
                <a:gridCol w="1544556">
                  <a:extLst>
                    <a:ext uri="{9D8B030D-6E8A-4147-A177-3AD203B41FA5}">
                      <a16:colId xmlns:a16="http://schemas.microsoft.com/office/drawing/2014/main" val="618176622"/>
                    </a:ext>
                  </a:extLst>
                </a:gridCol>
                <a:gridCol w="1610567">
                  <a:extLst>
                    <a:ext uri="{9D8B030D-6E8A-4147-A177-3AD203B41FA5}">
                      <a16:colId xmlns:a16="http://schemas.microsoft.com/office/drawing/2014/main" val="1084002859"/>
                    </a:ext>
                  </a:extLst>
                </a:gridCol>
                <a:gridCol w="1467916">
                  <a:extLst>
                    <a:ext uri="{9D8B030D-6E8A-4147-A177-3AD203B41FA5}">
                      <a16:colId xmlns:a16="http://schemas.microsoft.com/office/drawing/2014/main" val="1594196274"/>
                    </a:ext>
                  </a:extLst>
                </a:gridCol>
              </a:tblGrid>
              <a:tr h="1149938">
                <a:tc>
                  <a:txBody>
                    <a:bodyPr/>
                    <a:lstStyle/>
                    <a:p>
                      <a:pPr marL="0" marR="0">
                        <a:spcBef>
                          <a:spcPts val="0"/>
                        </a:spcBef>
                        <a:spcAft>
                          <a:spcPts val="0"/>
                        </a:spcAft>
                      </a:pPr>
                      <a:r>
                        <a:rPr lang="en-CA" sz="700" b="1">
                          <a:solidFill>
                            <a:srgbClr val="0033A0"/>
                          </a:solidFill>
                          <a:effectLst/>
                          <a:latin typeface="Arial" panose="020B0604020202020204" pitchFamily="34" charset="0"/>
                          <a:ea typeface="Yu Mincho" panose="02020400000000000000" pitchFamily="18" charset="-128"/>
                          <a:cs typeface="Arial" panose="020B0604020202020204" pitchFamily="34" charset="0"/>
                        </a:rPr>
                        <a:t>SERVING AMERICA, CENTRAL &amp; SOUTH AMERICA</a:t>
                      </a:r>
                      <a:r>
                        <a:rPr lang="en-CA" sz="700" b="1">
                          <a:solidFill>
                            <a:srgbClr val="1F4E79"/>
                          </a:solidFill>
                          <a:effectLst/>
                          <a:latin typeface="Arial" panose="020B0604020202020204" pitchFamily="34" charset="0"/>
                          <a:ea typeface="Yu Mincho" panose="02020400000000000000" pitchFamily="18" charset="-128"/>
                          <a:cs typeface="Arial" panose="020B0604020202020204" pitchFamily="34" charset="0"/>
                        </a:rPr>
                        <a:t> </a:t>
                      </a:r>
                      <a:br>
                        <a:rPr lang="en-CA" sz="700" b="1">
                          <a:solidFill>
                            <a:srgbClr val="1F4E79"/>
                          </a:solidFill>
                          <a:effectLst/>
                          <a:latin typeface="Arial" panose="020B0604020202020204" pitchFamily="34" charset="0"/>
                          <a:ea typeface="Yu Mincho" panose="02020400000000000000" pitchFamily="18" charset="-128"/>
                          <a:cs typeface="Arial" panose="020B0604020202020204" pitchFamily="34" charset="0"/>
                        </a:rPr>
                      </a:br>
                      <a:r>
                        <a:rPr lang="en-CA" sz="700">
                          <a:effectLst/>
                          <a:latin typeface="Arial" panose="020B0604020202020204" pitchFamily="34" charset="0"/>
                          <a:ea typeface="Yu Mincho" panose="02020400000000000000" pitchFamily="18" charset="-128"/>
                          <a:cs typeface="Arial" panose="020B0604020202020204" pitchFamily="34" charset="0"/>
                        </a:rPr>
                        <a:t>16809 Park Circle Drive </a:t>
                      </a:r>
                      <a:br>
                        <a:rPr lang="en-CA" sz="700">
                          <a:effectLst/>
                          <a:latin typeface="Arial" panose="020B0604020202020204" pitchFamily="34" charset="0"/>
                          <a:ea typeface="Yu Mincho" panose="02020400000000000000" pitchFamily="18" charset="-128"/>
                          <a:cs typeface="Arial" panose="020B0604020202020204" pitchFamily="34" charset="0"/>
                        </a:rPr>
                      </a:br>
                      <a:r>
                        <a:rPr lang="en-CA" sz="700">
                          <a:effectLst/>
                          <a:latin typeface="Arial" panose="020B0604020202020204" pitchFamily="34" charset="0"/>
                          <a:ea typeface="Yu Mincho" panose="02020400000000000000" pitchFamily="18" charset="-128"/>
                          <a:cs typeface="Arial" panose="020B0604020202020204" pitchFamily="34" charset="0"/>
                        </a:rPr>
                        <a:t>Chagrin Falls, Ohio 44022 </a:t>
                      </a:r>
                      <a:br>
                        <a:rPr lang="en-CA" sz="700">
                          <a:effectLst/>
                          <a:latin typeface="Arial" panose="020B0604020202020204" pitchFamily="34" charset="0"/>
                          <a:ea typeface="Yu Mincho" panose="02020400000000000000" pitchFamily="18" charset="-128"/>
                          <a:cs typeface="Arial" panose="020B0604020202020204" pitchFamily="34" charset="0"/>
                        </a:rPr>
                      </a:br>
                      <a:r>
                        <a:rPr lang="en-CA" sz="700">
                          <a:effectLst/>
                          <a:latin typeface="Arial" panose="020B0604020202020204" pitchFamily="34" charset="0"/>
                          <a:ea typeface="Yu Mincho" panose="02020400000000000000" pitchFamily="18" charset="-128"/>
                          <a:cs typeface="Arial" panose="020B0604020202020204" pitchFamily="34" charset="0"/>
                        </a:rPr>
                        <a:t>United States </a:t>
                      </a:r>
                      <a:br>
                        <a:rPr lang="en-CA" sz="700">
                          <a:effectLst/>
                          <a:latin typeface="Arial" panose="020B0604020202020204" pitchFamily="34" charset="0"/>
                          <a:ea typeface="Yu Mincho" panose="02020400000000000000" pitchFamily="18" charset="-128"/>
                          <a:cs typeface="Arial" panose="020B0604020202020204" pitchFamily="34" charset="0"/>
                        </a:rPr>
                      </a:br>
                      <a:r>
                        <a:rPr lang="en-CA" sz="700">
                          <a:effectLst/>
                          <a:latin typeface="Arial" panose="020B0604020202020204" pitchFamily="34" charset="0"/>
                          <a:ea typeface="Yu Mincho" panose="02020400000000000000" pitchFamily="18" charset="-128"/>
                          <a:cs typeface="Arial" panose="020B0604020202020204" pitchFamily="34" charset="0"/>
                        </a:rPr>
                        <a:t>Toll Free: +1 800 543 1043 </a:t>
                      </a:r>
                      <a:br>
                        <a:rPr lang="en-CA" sz="700">
                          <a:effectLst/>
                          <a:latin typeface="Arial" panose="020B0604020202020204" pitchFamily="34" charset="0"/>
                          <a:ea typeface="Yu Mincho" panose="02020400000000000000" pitchFamily="18" charset="-128"/>
                          <a:cs typeface="Arial" panose="020B0604020202020204" pitchFamily="34" charset="0"/>
                        </a:rPr>
                      </a:br>
                      <a:r>
                        <a:rPr lang="en-CA" sz="700">
                          <a:effectLst/>
                          <a:latin typeface="Arial" panose="020B0604020202020204" pitchFamily="34" charset="0"/>
                          <a:ea typeface="Yu Mincho" panose="02020400000000000000" pitchFamily="18" charset="-128"/>
                          <a:cs typeface="Arial" panose="020B0604020202020204" pitchFamily="34" charset="0"/>
                        </a:rPr>
                        <a:t>Phone: +1 440 543 1010 </a:t>
                      </a:r>
                      <a:br>
                        <a:rPr lang="en-CA" sz="700">
                          <a:effectLst/>
                          <a:latin typeface="Arial" panose="020B0604020202020204" pitchFamily="34" charset="0"/>
                          <a:ea typeface="Yu Mincho" panose="02020400000000000000" pitchFamily="18" charset="-128"/>
                          <a:cs typeface="Arial" panose="020B0604020202020204" pitchFamily="34" charset="0"/>
                        </a:rPr>
                      </a:br>
                      <a:r>
                        <a:rPr lang="en-CA" sz="700">
                          <a:effectLst/>
                          <a:latin typeface="Arial" panose="020B0604020202020204" pitchFamily="34" charset="0"/>
                          <a:ea typeface="Yu Mincho" panose="02020400000000000000" pitchFamily="18" charset="-128"/>
                          <a:cs typeface="Arial" panose="020B0604020202020204" pitchFamily="34" charset="0"/>
                        </a:rPr>
                        <a:t>Fax: +1 440 543 4930 </a:t>
                      </a:r>
                      <a:br>
                        <a:rPr lang="en-CA" sz="700">
                          <a:effectLst/>
                          <a:latin typeface="Arial" panose="020B0604020202020204" pitchFamily="34" charset="0"/>
                          <a:ea typeface="Yu Mincho" panose="02020400000000000000" pitchFamily="18" charset="-128"/>
                          <a:cs typeface="Arial" panose="020B0604020202020204" pitchFamily="34" charset="0"/>
                        </a:rPr>
                      </a:br>
                      <a:r>
                        <a:rPr lang="en-CA" sz="700">
                          <a:effectLst/>
                          <a:latin typeface="Arial" panose="020B0604020202020204" pitchFamily="34" charset="0"/>
                          <a:ea typeface="Yu Mincho" panose="02020400000000000000" pitchFamily="18" charset="-128"/>
                          <a:cs typeface="Arial" panose="020B0604020202020204" pitchFamily="34" charset="0"/>
                        </a:rPr>
                        <a:t>E-mail: sales@zookdisk.com</a:t>
                      </a:r>
                      <a:endParaRPr lang="en-CA" sz="1000">
                        <a:effectLst/>
                        <a:latin typeface="Calibri" panose="020F0502020204030204" pitchFamily="34" charset="0"/>
                        <a:ea typeface="Yu Mincho" panose="02020400000000000000" pitchFamily="18" charset="-128"/>
                        <a:cs typeface="Arial" panose="020B0604020202020204" pitchFamily="34" charset="0"/>
                      </a:endParaRPr>
                    </a:p>
                    <a:p>
                      <a:pPr marL="0" marR="629920">
                        <a:spcBef>
                          <a:spcPts val="0"/>
                        </a:spcBef>
                        <a:spcAft>
                          <a:spcPts val="0"/>
                        </a:spcAft>
                        <a:tabLst>
                          <a:tab pos="2971800" algn="ctr"/>
                          <a:tab pos="5943600" algn="r"/>
                        </a:tabLst>
                      </a:pPr>
                      <a:r>
                        <a:rPr lang="en-CA" sz="700" b="1">
                          <a:effectLst/>
                          <a:latin typeface="Arial" panose="020B0604020202020204" pitchFamily="34" charset="0"/>
                          <a:ea typeface="Yu Mincho" panose="02020400000000000000" pitchFamily="18" charset="-128"/>
                          <a:cs typeface="Arial" panose="020B0604020202020204" pitchFamily="34" charset="0"/>
                        </a:rPr>
                        <a:t> </a:t>
                      </a:r>
                      <a:endParaRPr lang="en-CA" sz="1000">
                        <a:effectLst/>
                        <a:latin typeface="Calibri" panose="020F0502020204030204" pitchFamily="34" charset="0"/>
                        <a:ea typeface="Yu Mincho" panose="02020400000000000000" pitchFamily="18" charset="-128"/>
                        <a:cs typeface="Arial" panose="020B0604020202020204" pitchFamily="34" charset="0"/>
                      </a:endParaRPr>
                    </a:p>
                  </a:txBody>
                  <a:tcPr marL="57048" marR="57048" marT="0" marB="0">
                    <a:lnL>
                      <a:noFill/>
                    </a:lnL>
                    <a:lnR>
                      <a:noFill/>
                    </a:lnR>
                    <a:lnT>
                      <a:noFill/>
                    </a:lnT>
                    <a:lnB>
                      <a:noFill/>
                    </a:lnB>
                  </a:tcPr>
                </a:tc>
                <a:tc>
                  <a:txBody>
                    <a:bodyPr/>
                    <a:lstStyle/>
                    <a:p>
                      <a:pPr marL="0" marR="0">
                        <a:spcBef>
                          <a:spcPts val="0"/>
                        </a:spcBef>
                        <a:spcAft>
                          <a:spcPts val="0"/>
                        </a:spcAft>
                      </a:pPr>
                      <a:r>
                        <a:rPr lang="en-CA" sz="700" b="1" dirty="0">
                          <a:solidFill>
                            <a:srgbClr val="0033A0"/>
                          </a:solidFill>
                          <a:effectLst/>
                          <a:latin typeface="Arial" panose="020B0604020202020204" pitchFamily="34" charset="0"/>
                          <a:ea typeface="Yu Mincho" panose="02020400000000000000" pitchFamily="18" charset="-128"/>
                          <a:cs typeface="Arial" panose="020B0604020202020204" pitchFamily="34" charset="0"/>
                        </a:rPr>
                        <a:t>SERVING EUROPE, </a:t>
                      </a:r>
                      <a:br>
                        <a:rPr lang="en-CA" sz="700" b="1" dirty="0">
                          <a:solidFill>
                            <a:srgbClr val="0033A0"/>
                          </a:solidFill>
                          <a:effectLst/>
                          <a:latin typeface="Arial" panose="020B0604020202020204" pitchFamily="34" charset="0"/>
                          <a:ea typeface="Yu Mincho" panose="02020400000000000000" pitchFamily="18" charset="-128"/>
                          <a:cs typeface="Arial" panose="020B0604020202020204" pitchFamily="34" charset="0"/>
                        </a:rPr>
                      </a:br>
                      <a:r>
                        <a:rPr lang="en-CA" sz="700" b="1" dirty="0">
                          <a:solidFill>
                            <a:srgbClr val="0033A0"/>
                          </a:solidFill>
                          <a:effectLst/>
                          <a:latin typeface="Arial" panose="020B0604020202020204" pitchFamily="34" charset="0"/>
                          <a:ea typeface="Yu Mincho" panose="02020400000000000000" pitchFamily="18" charset="-128"/>
                          <a:cs typeface="Arial" panose="020B0604020202020204" pitchFamily="34" charset="0"/>
                        </a:rPr>
                        <a:t>MIDDLE EAST &amp; AFRICA </a:t>
                      </a:r>
                      <a:br>
                        <a:rPr lang="en-CA" sz="700" b="1" dirty="0">
                          <a:effectLst/>
                          <a:latin typeface="Arial" panose="020B0604020202020204" pitchFamily="34" charset="0"/>
                          <a:ea typeface="Yu Mincho" panose="02020400000000000000" pitchFamily="18" charset="-128"/>
                          <a:cs typeface="Arial" panose="020B0604020202020204" pitchFamily="34" charset="0"/>
                        </a:rPr>
                      </a:br>
                      <a:r>
                        <a:rPr lang="en-CA" sz="700" dirty="0">
                          <a:effectLst/>
                          <a:latin typeface="Arial" panose="020B0604020202020204" pitchFamily="34" charset="0"/>
                          <a:ea typeface="Yu Mincho" panose="02020400000000000000" pitchFamily="18" charset="-128"/>
                          <a:cs typeface="Arial" panose="020B0604020202020204" pitchFamily="34" charset="0"/>
                        </a:rPr>
                        <a:t>Navigation House, Bridge St. Killamarsh, Sheffield, S21 1AL </a:t>
                      </a:r>
                      <a:br>
                        <a:rPr lang="en-CA" sz="700" dirty="0">
                          <a:effectLst/>
                          <a:latin typeface="Arial" panose="020B0604020202020204" pitchFamily="34" charset="0"/>
                          <a:ea typeface="Yu Mincho" panose="02020400000000000000" pitchFamily="18" charset="-128"/>
                          <a:cs typeface="Arial" panose="020B0604020202020204" pitchFamily="34" charset="0"/>
                        </a:rPr>
                      </a:br>
                      <a:r>
                        <a:rPr lang="en-CA" sz="700" dirty="0">
                          <a:effectLst/>
                          <a:latin typeface="Arial" panose="020B0604020202020204" pitchFamily="34" charset="0"/>
                          <a:ea typeface="Yu Mincho" panose="02020400000000000000" pitchFamily="18" charset="-128"/>
                          <a:cs typeface="Arial" panose="020B0604020202020204" pitchFamily="34" charset="0"/>
                        </a:rPr>
                        <a:t>United Kingdom </a:t>
                      </a:r>
                      <a:br>
                        <a:rPr lang="en-CA" sz="700" dirty="0">
                          <a:effectLst/>
                          <a:latin typeface="Arial" panose="020B0604020202020204" pitchFamily="34" charset="0"/>
                          <a:ea typeface="Yu Mincho" panose="02020400000000000000" pitchFamily="18" charset="-128"/>
                          <a:cs typeface="Arial" panose="020B0604020202020204" pitchFamily="34" charset="0"/>
                        </a:rPr>
                      </a:br>
                      <a:r>
                        <a:rPr lang="en-CA" sz="700" dirty="0">
                          <a:effectLst/>
                          <a:latin typeface="Arial" panose="020B0604020202020204" pitchFamily="34" charset="0"/>
                          <a:ea typeface="Yu Mincho" panose="02020400000000000000" pitchFamily="18" charset="-128"/>
                          <a:cs typeface="Arial" panose="020B0604020202020204" pitchFamily="34" charset="0"/>
                        </a:rPr>
                        <a:t>Phone: +44 (0) 1909 560999 </a:t>
                      </a:r>
                      <a:br>
                        <a:rPr lang="en-CA" sz="700" dirty="0">
                          <a:effectLst/>
                          <a:latin typeface="Arial" panose="020B0604020202020204" pitchFamily="34" charset="0"/>
                          <a:ea typeface="Yu Mincho" panose="02020400000000000000" pitchFamily="18" charset="-128"/>
                          <a:cs typeface="Arial" panose="020B0604020202020204" pitchFamily="34" charset="0"/>
                        </a:rPr>
                      </a:br>
                      <a:r>
                        <a:rPr lang="en-CA" sz="700" dirty="0">
                          <a:effectLst/>
                          <a:latin typeface="Arial" panose="020B0604020202020204" pitchFamily="34" charset="0"/>
                          <a:ea typeface="Yu Mincho" panose="02020400000000000000" pitchFamily="18" charset="-128"/>
                          <a:cs typeface="Arial" panose="020B0604020202020204" pitchFamily="34" charset="0"/>
                        </a:rPr>
                        <a:t>Fax: +44 (0) 1909 560860 </a:t>
                      </a:r>
                      <a:br>
                        <a:rPr lang="en-CA" sz="700" dirty="0">
                          <a:effectLst/>
                          <a:latin typeface="Arial" panose="020B0604020202020204" pitchFamily="34" charset="0"/>
                          <a:ea typeface="Yu Mincho" panose="02020400000000000000" pitchFamily="18" charset="-128"/>
                          <a:cs typeface="Arial" panose="020B0604020202020204" pitchFamily="34" charset="0"/>
                        </a:rPr>
                      </a:br>
                      <a:r>
                        <a:rPr lang="en-CA" sz="700" dirty="0">
                          <a:effectLst/>
                          <a:latin typeface="Arial" panose="020B0604020202020204" pitchFamily="34" charset="0"/>
                          <a:ea typeface="Yu Mincho" panose="02020400000000000000" pitchFamily="18" charset="-128"/>
                          <a:cs typeface="Arial" panose="020B0604020202020204" pitchFamily="34" charset="0"/>
                        </a:rPr>
                        <a:t>E-mail: sales.europe@zookdisk.com</a:t>
                      </a:r>
                      <a:endParaRPr lang="en-CA" sz="1000" dirty="0">
                        <a:effectLst/>
                        <a:latin typeface="Calibri" panose="020F0502020204030204" pitchFamily="34" charset="0"/>
                        <a:ea typeface="Yu Mincho" panose="02020400000000000000" pitchFamily="18" charset="-128"/>
                        <a:cs typeface="Arial" panose="020B0604020202020204" pitchFamily="34" charset="0"/>
                      </a:endParaRPr>
                    </a:p>
                    <a:p>
                      <a:pPr marL="0" marR="629920">
                        <a:spcBef>
                          <a:spcPts val="0"/>
                        </a:spcBef>
                        <a:spcAft>
                          <a:spcPts val="0"/>
                        </a:spcAft>
                        <a:tabLst>
                          <a:tab pos="2971800" algn="ctr"/>
                          <a:tab pos="5943600" algn="r"/>
                        </a:tabLst>
                      </a:pPr>
                      <a:r>
                        <a:rPr lang="en-CA" sz="700" b="1" dirty="0">
                          <a:effectLst/>
                          <a:latin typeface="Arial" panose="020B0604020202020204" pitchFamily="34" charset="0"/>
                          <a:ea typeface="Yu Mincho" panose="02020400000000000000" pitchFamily="18" charset="-128"/>
                          <a:cs typeface="Arial" panose="020B0604020202020204" pitchFamily="34" charset="0"/>
                        </a:rPr>
                        <a:t> </a:t>
                      </a:r>
                      <a:endParaRPr lang="en-CA" sz="1000" dirty="0">
                        <a:effectLst/>
                        <a:latin typeface="Calibri" panose="020F0502020204030204" pitchFamily="34" charset="0"/>
                        <a:ea typeface="Yu Mincho" panose="02020400000000000000" pitchFamily="18" charset="-128"/>
                        <a:cs typeface="Arial" panose="020B0604020202020204" pitchFamily="34" charset="0"/>
                      </a:endParaRPr>
                    </a:p>
                  </a:txBody>
                  <a:tcPr marL="57048" marR="57048" marT="0" marB="0">
                    <a:lnL>
                      <a:noFill/>
                    </a:lnL>
                    <a:lnR>
                      <a:noFill/>
                    </a:lnR>
                    <a:lnT>
                      <a:noFill/>
                    </a:lnT>
                    <a:lnB>
                      <a:noFill/>
                    </a:lnB>
                  </a:tcPr>
                </a:tc>
                <a:tc>
                  <a:txBody>
                    <a:bodyPr/>
                    <a:lstStyle/>
                    <a:p>
                      <a:pPr marL="0" marR="0">
                        <a:spcBef>
                          <a:spcPts val="0"/>
                        </a:spcBef>
                        <a:spcAft>
                          <a:spcPts val="0"/>
                        </a:spcAft>
                      </a:pPr>
                      <a:r>
                        <a:rPr lang="en-CA" sz="700" b="1" dirty="0">
                          <a:solidFill>
                            <a:srgbClr val="0033A0"/>
                          </a:solidFill>
                          <a:effectLst/>
                          <a:latin typeface="Arial" panose="020B0604020202020204" pitchFamily="34" charset="0"/>
                          <a:ea typeface="Yu Mincho" panose="02020400000000000000" pitchFamily="18" charset="-128"/>
                          <a:cs typeface="Arial" panose="020B0604020202020204" pitchFamily="34" charset="0"/>
                        </a:rPr>
                        <a:t>SERVING </a:t>
                      </a:r>
                      <a:br>
                        <a:rPr lang="en-CA" sz="700" b="1" dirty="0">
                          <a:solidFill>
                            <a:srgbClr val="0033A0"/>
                          </a:solidFill>
                          <a:effectLst/>
                          <a:latin typeface="Arial" panose="020B0604020202020204" pitchFamily="34" charset="0"/>
                          <a:ea typeface="Yu Mincho" panose="02020400000000000000" pitchFamily="18" charset="-128"/>
                          <a:cs typeface="Arial" panose="020B0604020202020204" pitchFamily="34" charset="0"/>
                        </a:rPr>
                      </a:br>
                      <a:r>
                        <a:rPr lang="en-CA" sz="700" b="1" dirty="0">
                          <a:solidFill>
                            <a:srgbClr val="0033A0"/>
                          </a:solidFill>
                          <a:effectLst/>
                          <a:latin typeface="Arial" panose="020B0604020202020204" pitchFamily="34" charset="0"/>
                          <a:ea typeface="Yu Mincho" panose="02020400000000000000" pitchFamily="18" charset="-128"/>
                          <a:cs typeface="Arial" panose="020B0604020202020204" pitchFamily="34" charset="0"/>
                        </a:rPr>
                        <a:t>CANADA </a:t>
                      </a:r>
                      <a:br>
                        <a:rPr lang="en-CA" sz="700" b="1" dirty="0">
                          <a:effectLst/>
                          <a:latin typeface="Arial" panose="020B0604020202020204" pitchFamily="34" charset="0"/>
                          <a:ea typeface="Yu Mincho" panose="02020400000000000000" pitchFamily="18" charset="-128"/>
                          <a:cs typeface="Arial" panose="020B0604020202020204" pitchFamily="34" charset="0"/>
                        </a:rPr>
                      </a:br>
                      <a:r>
                        <a:rPr lang="en-CA" sz="700" dirty="0">
                          <a:effectLst/>
                          <a:latin typeface="Arial" panose="020B0604020202020204" pitchFamily="34" charset="0"/>
                          <a:ea typeface="Yu Mincho" panose="02020400000000000000" pitchFamily="18" charset="-128"/>
                          <a:cs typeface="Arial" panose="020B0604020202020204" pitchFamily="34" charset="0"/>
                        </a:rPr>
                        <a:t>4400 South Service Road Burlington, Ontario, L7L 5R8 </a:t>
                      </a:r>
                      <a:br>
                        <a:rPr lang="en-CA" sz="700" dirty="0">
                          <a:effectLst/>
                          <a:latin typeface="Arial" panose="020B0604020202020204" pitchFamily="34" charset="0"/>
                          <a:ea typeface="Yu Mincho" panose="02020400000000000000" pitchFamily="18" charset="-128"/>
                          <a:cs typeface="Arial" panose="020B0604020202020204" pitchFamily="34" charset="0"/>
                        </a:rPr>
                      </a:br>
                      <a:r>
                        <a:rPr lang="en-CA" sz="700" dirty="0">
                          <a:effectLst/>
                          <a:latin typeface="Arial" panose="020B0604020202020204" pitchFamily="34" charset="0"/>
                          <a:ea typeface="Yu Mincho" panose="02020400000000000000" pitchFamily="18" charset="-128"/>
                          <a:cs typeface="Arial" panose="020B0604020202020204" pitchFamily="34" charset="0"/>
                        </a:rPr>
                        <a:t>Canada </a:t>
                      </a:r>
                      <a:br>
                        <a:rPr lang="en-CA" sz="700" dirty="0">
                          <a:effectLst/>
                          <a:latin typeface="Arial" panose="020B0604020202020204" pitchFamily="34" charset="0"/>
                          <a:ea typeface="Yu Mincho" panose="02020400000000000000" pitchFamily="18" charset="-128"/>
                          <a:cs typeface="Arial" panose="020B0604020202020204" pitchFamily="34" charset="0"/>
                        </a:rPr>
                      </a:br>
                      <a:r>
                        <a:rPr lang="en-CA" sz="700" dirty="0">
                          <a:effectLst/>
                          <a:latin typeface="Arial" panose="020B0604020202020204" pitchFamily="34" charset="0"/>
                          <a:ea typeface="Yu Mincho" panose="02020400000000000000" pitchFamily="18" charset="-128"/>
                          <a:cs typeface="Arial" panose="020B0604020202020204" pitchFamily="34" charset="0"/>
                        </a:rPr>
                        <a:t>Toll Free: +1 800 370 6057 </a:t>
                      </a:r>
                      <a:br>
                        <a:rPr lang="en-CA" sz="700" dirty="0">
                          <a:effectLst/>
                          <a:latin typeface="Arial" panose="020B0604020202020204" pitchFamily="34" charset="0"/>
                          <a:ea typeface="Yu Mincho" panose="02020400000000000000" pitchFamily="18" charset="-128"/>
                          <a:cs typeface="Arial" panose="020B0604020202020204" pitchFamily="34" charset="0"/>
                        </a:rPr>
                      </a:br>
                      <a:r>
                        <a:rPr lang="en-CA" sz="700" dirty="0">
                          <a:effectLst/>
                          <a:latin typeface="Arial" panose="020B0604020202020204" pitchFamily="34" charset="0"/>
                          <a:ea typeface="Yu Mincho" panose="02020400000000000000" pitchFamily="18" charset="-128"/>
                          <a:cs typeface="Arial" panose="020B0604020202020204" pitchFamily="34" charset="0"/>
                        </a:rPr>
                        <a:t>Phone: +1 905 681 2885 </a:t>
                      </a:r>
                      <a:br>
                        <a:rPr lang="en-CA" sz="700" dirty="0">
                          <a:effectLst/>
                          <a:latin typeface="Arial" panose="020B0604020202020204" pitchFamily="34" charset="0"/>
                          <a:ea typeface="Yu Mincho" panose="02020400000000000000" pitchFamily="18" charset="-128"/>
                          <a:cs typeface="Arial" panose="020B0604020202020204" pitchFamily="34" charset="0"/>
                        </a:rPr>
                      </a:br>
                      <a:r>
                        <a:rPr lang="en-CA" sz="700" dirty="0">
                          <a:effectLst/>
                          <a:latin typeface="Arial" panose="020B0604020202020204" pitchFamily="34" charset="0"/>
                          <a:ea typeface="Yu Mincho" panose="02020400000000000000" pitchFamily="18" charset="-128"/>
                          <a:cs typeface="Arial" panose="020B0604020202020204" pitchFamily="34" charset="0"/>
                        </a:rPr>
                        <a:t>Fax: +1 905 681 8838 </a:t>
                      </a:r>
                      <a:br>
                        <a:rPr lang="en-CA" sz="700" dirty="0">
                          <a:effectLst/>
                          <a:latin typeface="Arial" panose="020B0604020202020204" pitchFamily="34" charset="0"/>
                          <a:ea typeface="Yu Mincho" panose="02020400000000000000" pitchFamily="18" charset="-128"/>
                          <a:cs typeface="Arial" panose="020B0604020202020204" pitchFamily="34" charset="0"/>
                        </a:rPr>
                      </a:br>
                      <a:r>
                        <a:rPr lang="en-CA" sz="700" dirty="0">
                          <a:effectLst/>
                          <a:latin typeface="Arial" panose="020B0604020202020204" pitchFamily="34" charset="0"/>
                          <a:ea typeface="Yu Mincho" panose="02020400000000000000" pitchFamily="18" charset="-128"/>
                          <a:cs typeface="Arial" panose="020B0604020202020204" pitchFamily="34" charset="0"/>
                        </a:rPr>
                        <a:t>E-mail: sales.canada@zookdisk.com</a:t>
                      </a:r>
                      <a:endParaRPr lang="en-CA" sz="1000" dirty="0">
                        <a:effectLst/>
                        <a:latin typeface="Calibri" panose="020F0502020204030204" pitchFamily="34" charset="0"/>
                        <a:ea typeface="Yu Mincho" panose="02020400000000000000" pitchFamily="18" charset="-128"/>
                        <a:cs typeface="Arial" panose="020B0604020202020204" pitchFamily="34" charset="0"/>
                      </a:endParaRPr>
                    </a:p>
                    <a:p>
                      <a:pPr marL="0" marR="629920">
                        <a:spcBef>
                          <a:spcPts val="0"/>
                        </a:spcBef>
                        <a:spcAft>
                          <a:spcPts val="0"/>
                        </a:spcAft>
                        <a:tabLst>
                          <a:tab pos="2971800" algn="ctr"/>
                          <a:tab pos="5943600" algn="r"/>
                        </a:tabLst>
                      </a:pPr>
                      <a:r>
                        <a:rPr lang="en-CA" sz="700" b="1" dirty="0">
                          <a:effectLst/>
                          <a:latin typeface="Arial" panose="020B0604020202020204" pitchFamily="34" charset="0"/>
                          <a:ea typeface="Yu Mincho" panose="02020400000000000000" pitchFamily="18" charset="-128"/>
                          <a:cs typeface="Arial" panose="020B0604020202020204" pitchFamily="34" charset="0"/>
                        </a:rPr>
                        <a:t> </a:t>
                      </a:r>
                      <a:endParaRPr lang="en-CA" sz="1000" dirty="0">
                        <a:effectLst/>
                        <a:latin typeface="Calibri" panose="020F0502020204030204" pitchFamily="34" charset="0"/>
                        <a:ea typeface="Yu Mincho" panose="02020400000000000000" pitchFamily="18" charset="-128"/>
                        <a:cs typeface="Arial" panose="020B0604020202020204" pitchFamily="34" charset="0"/>
                      </a:endParaRPr>
                    </a:p>
                  </a:txBody>
                  <a:tcPr marL="57048" marR="57048" marT="0" marB="0">
                    <a:lnL>
                      <a:noFill/>
                    </a:lnL>
                    <a:lnR>
                      <a:noFill/>
                    </a:lnR>
                    <a:lnT>
                      <a:noFill/>
                    </a:lnT>
                    <a:lnB>
                      <a:noFill/>
                    </a:lnB>
                  </a:tcPr>
                </a:tc>
                <a:tc>
                  <a:txBody>
                    <a:bodyPr/>
                    <a:lstStyle/>
                    <a:p>
                      <a:pPr marL="0" marR="0">
                        <a:spcBef>
                          <a:spcPts val="0"/>
                        </a:spcBef>
                        <a:spcAft>
                          <a:spcPts val="0"/>
                        </a:spcAft>
                      </a:pPr>
                      <a:r>
                        <a:rPr lang="en-CA" sz="700" b="1" dirty="0">
                          <a:solidFill>
                            <a:srgbClr val="0033A0"/>
                          </a:solidFill>
                          <a:effectLst/>
                          <a:latin typeface="Arial" panose="020B0604020202020204" pitchFamily="34" charset="0"/>
                          <a:ea typeface="Yu Mincho" panose="02020400000000000000" pitchFamily="18" charset="-128"/>
                          <a:cs typeface="Arial" panose="020B0604020202020204" pitchFamily="34" charset="0"/>
                        </a:rPr>
                        <a:t>SERVING </a:t>
                      </a:r>
                      <a:br>
                        <a:rPr lang="en-CA" sz="700" b="1" dirty="0">
                          <a:solidFill>
                            <a:srgbClr val="0033A0"/>
                          </a:solidFill>
                          <a:effectLst/>
                          <a:latin typeface="Arial" panose="020B0604020202020204" pitchFamily="34" charset="0"/>
                          <a:ea typeface="Yu Mincho" panose="02020400000000000000" pitchFamily="18" charset="-128"/>
                          <a:cs typeface="Arial" panose="020B0604020202020204" pitchFamily="34" charset="0"/>
                        </a:rPr>
                      </a:br>
                      <a:r>
                        <a:rPr lang="en-CA" sz="700" b="1" dirty="0">
                          <a:solidFill>
                            <a:srgbClr val="0033A0"/>
                          </a:solidFill>
                          <a:effectLst/>
                          <a:latin typeface="Arial" panose="020B0604020202020204" pitchFamily="34" charset="0"/>
                          <a:ea typeface="Yu Mincho" panose="02020400000000000000" pitchFamily="18" charset="-128"/>
                          <a:cs typeface="Arial" panose="020B0604020202020204" pitchFamily="34" charset="0"/>
                        </a:rPr>
                        <a:t>ASIA PACIFIC </a:t>
                      </a:r>
                      <a:br>
                        <a:rPr lang="en-CA" sz="700" b="1" dirty="0">
                          <a:effectLst/>
                          <a:latin typeface="Arial" panose="020B0604020202020204" pitchFamily="34" charset="0"/>
                          <a:ea typeface="Yu Mincho" panose="02020400000000000000" pitchFamily="18" charset="-128"/>
                          <a:cs typeface="Arial" panose="020B0604020202020204" pitchFamily="34" charset="0"/>
                        </a:rPr>
                      </a:br>
                      <a:r>
                        <a:rPr lang="en-CA" sz="700" dirty="0">
                          <a:effectLst/>
                          <a:latin typeface="Arial" panose="020B0604020202020204" pitchFamily="34" charset="0"/>
                          <a:ea typeface="Yu Mincho" panose="02020400000000000000" pitchFamily="18" charset="-128"/>
                          <a:cs typeface="Arial" panose="020B0604020202020204" pitchFamily="34" charset="0"/>
                        </a:rPr>
                        <a:t>Unit No. 23A-05, Menara Landmark No.12, Jalan Ngee Heng 80000 Johor Bahru, Johor, Malaysia </a:t>
                      </a:r>
                      <a:br>
                        <a:rPr lang="en-CA" sz="700" dirty="0">
                          <a:effectLst/>
                          <a:latin typeface="Arial" panose="020B0604020202020204" pitchFamily="34" charset="0"/>
                          <a:ea typeface="Yu Mincho" panose="02020400000000000000" pitchFamily="18" charset="-128"/>
                          <a:cs typeface="Arial" panose="020B0604020202020204" pitchFamily="34" charset="0"/>
                        </a:rPr>
                      </a:br>
                      <a:r>
                        <a:rPr lang="en-CA" sz="700" dirty="0">
                          <a:effectLst/>
                          <a:latin typeface="Arial" panose="020B0604020202020204" pitchFamily="34" charset="0"/>
                          <a:ea typeface="Yu Mincho" panose="02020400000000000000" pitchFamily="18" charset="-128"/>
                          <a:cs typeface="Arial" panose="020B0604020202020204" pitchFamily="34" charset="0"/>
                        </a:rPr>
                        <a:t>Phone: +60 (7) 2910099 </a:t>
                      </a:r>
                      <a:br>
                        <a:rPr lang="en-CA" sz="700" dirty="0">
                          <a:effectLst/>
                          <a:latin typeface="Arial" panose="020B0604020202020204" pitchFamily="34" charset="0"/>
                          <a:ea typeface="Yu Mincho" panose="02020400000000000000" pitchFamily="18" charset="-128"/>
                          <a:cs typeface="Arial" panose="020B0604020202020204" pitchFamily="34" charset="0"/>
                        </a:rPr>
                      </a:br>
                      <a:r>
                        <a:rPr lang="en-CA" sz="700" dirty="0">
                          <a:effectLst/>
                          <a:latin typeface="Arial" panose="020B0604020202020204" pitchFamily="34" charset="0"/>
                          <a:ea typeface="Yu Mincho" panose="02020400000000000000" pitchFamily="18" charset="-128"/>
                          <a:cs typeface="Arial" panose="020B0604020202020204" pitchFamily="34" charset="0"/>
                        </a:rPr>
                        <a:t>Fax: +60 (7) 2910096 </a:t>
                      </a:r>
                      <a:br>
                        <a:rPr lang="en-CA" sz="700" dirty="0">
                          <a:effectLst/>
                          <a:latin typeface="Arial" panose="020B0604020202020204" pitchFamily="34" charset="0"/>
                          <a:ea typeface="Yu Mincho" panose="02020400000000000000" pitchFamily="18" charset="-128"/>
                          <a:cs typeface="Arial" panose="020B0604020202020204" pitchFamily="34" charset="0"/>
                        </a:rPr>
                      </a:br>
                      <a:r>
                        <a:rPr lang="en-CA" sz="700" dirty="0">
                          <a:effectLst/>
                          <a:latin typeface="Arial" panose="020B0604020202020204" pitchFamily="34" charset="0"/>
                          <a:ea typeface="Yu Mincho" panose="02020400000000000000" pitchFamily="18" charset="-128"/>
                          <a:cs typeface="Arial" panose="020B0604020202020204" pitchFamily="34" charset="0"/>
                        </a:rPr>
                        <a:t>E-mail: sales.asia@zookdisk.com</a:t>
                      </a:r>
                      <a:endParaRPr lang="en-CA" sz="1000" dirty="0">
                        <a:effectLst/>
                        <a:latin typeface="Calibri" panose="020F0502020204030204" pitchFamily="34" charset="0"/>
                        <a:ea typeface="Yu Mincho" panose="02020400000000000000" pitchFamily="18" charset="-128"/>
                        <a:cs typeface="Arial" panose="020B0604020202020204" pitchFamily="34" charset="0"/>
                      </a:endParaRPr>
                    </a:p>
                    <a:p>
                      <a:pPr marL="0" marR="629920">
                        <a:spcBef>
                          <a:spcPts val="0"/>
                        </a:spcBef>
                        <a:spcAft>
                          <a:spcPts val="0"/>
                        </a:spcAft>
                        <a:tabLst>
                          <a:tab pos="2971800" algn="ctr"/>
                          <a:tab pos="5943600" algn="r"/>
                        </a:tabLst>
                      </a:pPr>
                      <a:r>
                        <a:rPr lang="en-CA" sz="700" b="1" dirty="0">
                          <a:effectLst/>
                          <a:latin typeface="Arial" panose="020B0604020202020204" pitchFamily="34" charset="0"/>
                          <a:ea typeface="Yu Mincho" panose="02020400000000000000" pitchFamily="18" charset="-128"/>
                          <a:cs typeface="Arial" panose="020B0604020202020204" pitchFamily="34" charset="0"/>
                        </a:rPr>
                        <a:t> </a:t>
                      </a:r>
                      <a:endParaRPr lang="en-CA" sz="1000" dirty="0">
                        <a:effectLst/>
                        <a:latin typeface="Calibri" panose="020F0502020204030204" pitchFamily="34" charset="0"/>
                        <a:ea typeface="Yu Mincho" panose="02020400000000000000" pitchFamily="18" charset="-128"/>
                        <a:cs typeface="Arial" panose="020B0604020202020204" pitchFamily="34" charset="0"/>
                      </a:endParaRPr>
                    </a:p>
                  </a:txBody>
                  <a:tcPr marL="57048" marR="57048" marT="0" marB="0">
                    <a:lnL>
                      <a:noFill/>
                    </a:lnL>
                    <a:lnR>
                      <a:noFill/>
                    </a:lnR>
                    <a:lnT>
                      <a:noFill/>
                    </a:lnT>
                    <a:lnB>
                      <a:noFill/>
                    </a:lnB>
                  </a:tcPr>
                </a:tc>
                <a:extLst>
                  <a:ext uri="{0D108BD9-81ED-4DB2-BD59-A6C34878D82A}">
                    <a16:rowId xmlns:a16="http://schemas.microsoft.com/office/drawing/2014/main" val="1256136919"/>
                  </a:ext>
                </a:extLst>
              </a:tr>
            </a:tbl>
          </a:graphicData>
        </a:graphic>
      </p:graphicFrame>
      <p:sp>
        <p:nvSpPr>
          <p:cNvPr id="12" name="Rectangle 2">
            <a:extLst>
              <a:ext uri="{FF2B5EF4-FFF2-40B4-BE49-F238E27FC236}">
                <a16:creationId xmlns:a16="http://schemas.microsoft.com/office/drawing/2014/main" id="{64ABCBB6-E040-4506-8D86-DDFA5BD87160}"/>
              </a:ext>
            </a:extLst>
          </p:cNvPr>
          <p:cNvSpPr>
            <a:spLocks noChangeArrowheads="1"/>
          </p:cNvSpPr>
          <p:nvPr/>
        </p:nvSpPr>
        <p:spPr bwMode="auto">
          <a:xfrm>
            <a:off x="4846718" y="4512004"/>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13" name="Rectangle 9">
            <a:extLst>
              <a:ext uri="{FF2B5EF4-FFF2-40B4-BE49-F238E27FC236}">
                <a16:creationId xmlns:a16="http://schemas.microsoft.com/office/drawing/2014/main" id="{1D4BDAAF-7395-4794-88B1-CA9592A89300}"/>
              </a:ext>
            </a:extLst>
          </p:cNvPr>
          <p:cNvSpPr>
            <a:spLocks noChangeArrowheads="1"/>
          </p:cNvSpPr>
          <p:nvPr/>
        </p:nvSpPr>
        <p:spPr bwMode="auto">
          <a:xfrm>
            <a:off x="147578" y="7622324"/>
            <a:ext cx="6562844" cy="276998"/>
          </a:xfrm>
          <a:prstGeom prst="rect">
            <a:avLst/>
          </a:prstGeom>
          <a:solidFill>
            <a:srgbClr val="56B946"/>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horz" wrap="square" lIns="91440" tIns="0" rIns="9144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ja-JP" sz="1100" b="1" i="0" u="none" strike="noStrike" cap="none" normalizeH="0" baseline="0" dirty="0">
                <a:ln>
                  <a:noFill/>
                </a:ln>
                <a:solidFill>
                  <a:schemeClr val="bg1"/>
                </a:solidFill>
                <a:effectLst/>
                <a:latin typeface="Arial Black" panose="020B0A04020102020204" pitchFamily="34" charset="0"/>
                <a:ea typeface="Yu Mincho" panose="02020400000000000000" pitchFamily="18" charset="-128"/>
                <a:cs typeface="Arial" panose="020B0604020202020204" pitchFamily="34" charset="0"/>
              </a:rPr>
              <a:t>Visit us at www.zookdisk.com</a:t>
            </a:r>
            <a:endParaRPr kumimoji="0" lang="en-CA" altLang="ja-JP" sz="1100" b="0" i="0" u="none" strike="noStrike" cap="none" normalizeH="0" baseline="0" dirty="0">
              <a:ln>
                <a:noFill/>
              </a:ln>
              <a:solidFill>
                <a:schemeClr val="bg1"/>
              </a:solidFill>
              <a:effectLst/>
              <a:latin typeface="Arial" panose="020B0604020202020204" pitchFamily="34" charset="0"/>
            </a:endParaRPr>
          </a:p>
        </p:txBody>
      </p:sp>
      <p:sp>
        <p:nvSpPr>
          <p:cNvPr id="14" name="Rectangle 3">
            <a:extLst>
              <a:ext uri="{FF2B5EF4-FFF2-40B4-BE49-F238E27FC236}">
                <a16:creationId xmlns:a16="http://schemas.microsoft.com/office/drawing/2014/main" id="{A09F2D51-543B-4858-863B-476A71B22F9E}"/>
              </a:ext>
            </a:extLst>
          </p:cNvPr>
          <p:cNvSpPr>
            <a:spLocks noChangeArrowheads="1"/>
          </p:cNvSpPr>
          <p:nvPr/>
        </p:nvSpPr>
        <p:spPr bwMode="auto">
          <a:xfrm>
            <a:off x="4846718" y="4969204"/>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971800" algn="ctr"/>
                <a:tab pos="5943600" algn="r"/>
              </a:tabLst>
            </a:pPr>
            <a:endParaRPr kumimoji="0" lang="en-CA" altLang="en-US" sz="4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971800" algn="ctr"/>
                <a:tab pos="5943600" algn="r"/>
              </a:tabLst>
            </a:pPr>
            <a:br>
              <a:rPr kumimoji="0" lang="en-CA" altLang="en-US" sz="1800" b="0" i="0" u="none" strike="noStrike" cap="none" normalizeH="0" baseline="0">
                <a:ln>
                  <a:noFill/>
                </a:ln>
                <a:solidFill>
                  <a:schemeClr val="tx1"/>
                </a:solidFill>
                <a:effectLst/>
                <a:latin typeface="Arial" panose="020B0604020202020204" pitchFamily="34" charset="0"/>
              </a:rPr>
            </a:br>
            <a:endParaRPr kumimoji="0" lang="en-CA" altLang="en-US" sz="1800" b="0" i="0" u="none" strike="noStrike" cap="none" normalizeH="0" baseline="0">
              <a:ln>
                <a:noFill/>
              </a:ln>
              <a:solidFill>
                <a:schemeClr val="tx1"/>
              </a:solidFill>
              <a:effectLst/>
              <a:latin typeface="Arial" panose="020B0604020202020204" pitchFamily="34" charset="0"/>
            </a:endParaRPr>
          </a:p>
        </p:txBody>
      </p:sp>
      <p:pic>
        <p:nvPicPr>
          <p:cNvPr id="2" name="Welded-Solutions (1)">
            <a:hlinkClick r:id="" action="ppaction://media"/>
            <a:extLst>
              <a:ext uri="{FF2B5EF4-FFF2-40B4-BE49-F238E27FC236}">
                <a16:creationId xmlns:a16="http://schemas.microsoft.com/office/drawing/2014/main" id="{949A0D11-9FEB-4FC7-8774-2B78BCCD82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6048" y="1846736"/>
            <a:ext cx="5382628" cy="3027728"/>
          </a:xfrm>
          <a:prstGeom prst="rect">
            <a:avLst/>
          </a:prstGeom>
        </p:spPr>
      </p:pic>
    </p:spTree>
    <p:extLst>
      <p:ext uri="{BB962C8B-B14F-4D97-AF65-F5344CB8AC3E}">
        <p14:creationId xmlns:p14="http://schemas.microsoft.com/office/powerpoint/2010/main" val="252696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9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FFC0EE7F9B354C91723968A929BDC7" ma:contentTypeVersion="12" ma:contentTypeDescription="Create a new document." ma:contentTypeScope="" ma:versionID="692c428269fe0a74f50f50f0483b9da9">
  <xsd:schema xmlns:xsd="http://www.w3.org/2001/XMLSchema" xmlns:xs="http://www.w3.org/2001/XMLSchema" xmlns:p="http://schemas.microsoft.com/office/2006/metadata/properties" xmlns:ns2="5276676a-7253-4c46-ab63-c85517265615" xmlns:ns3="36baeb8c-8abe-410e-8a3e-56b9e540d7fe" targetNamespace="http://schemas.microsoft.com/office/2006/metadata/properties" ma:root="true" ma:fieldsID="4b4600473a5f2022e50cbc3a93adc4af" ns2:_="" ns3:_="">
    <xsd:import namespace="5276676a-7253-4c46-ab63-c85517265615"/>
    <xsd:import namespace="36baeb8c-8abe-410e-8a3e-56b9e540d7f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76676a-7253-4c46-ab63-c855172656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baeb8c-8abe-410e-8a3e-56b9e540d7f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499D29-A5CA-4D9B-B62C-DC82A31112C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FED4502-B629-4381-9CD0-97E001146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76676a-7253-4c46-ab63-c85517265615"/>
    <ds:schemaRef ds:uri="36baeb8c-8abe-410e-8a3e-56b9e540d7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9AD6B7-3074-445C-A888-2F53FD3874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58</TotalTime>
  <Words>298</Words>
  <Application>Microsoft Office PowerPoint</Application>
  <PresentationFormat>Letter Paper (8.5x11 in)</PresentationFormat>
  <Paragraphs>15</Paragraphs>
  <Slides>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Calibri Light</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Georgia R</dc:creator>
  <cp:lastModifiedBy>Julia Robinson</cp:lastModifiedBy>
  <cp:revision>7</cp:revision>
  <dcterms:created xsi:type="dcterms:W3CDTF">2021-03-23T16:54:47Z</dcterms:created>
  <dcterms:modified xsi:type="dcterms:W3CDTF">2021-04-22T12:43:17Z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0x01010090FFC0EE7F9B354C91723968A929BDC7</vt:lpwstr>
  </property>
</Properties>
</file>